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733536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65200" y="4040640"/>
            <a:ext cx="733536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6520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432396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045240" y="216000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525280" y="216000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/>
          </p:nvPr>
        </p:nvSpPr>
        <p:spPr>
          <a:xfrm>
            <a:off x="565200" y="404064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/>
          </p:nvPr>
        </p:nvSpPr>
        <p:spPr>
          <a:xfrm>
            <a:off x="3045240" y="404064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/>
          </p:nvPr>
        </p:nvSpPr>
        <p:spPr>
          <a:xfrm>
            <a:off x="5525280" y="404064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65200" y="2160000"/>
            <a:ext cx="733536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733536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65200" y="770760"/>
            <a:ext cx="7335360" cy="588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6520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565200" y="2160000"/>
            <a:ext cx="733536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32396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65200" y="4040640"/>
            <a:ext cx="733536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733536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65200" y="4040640"/>
            <a:ext cx="733536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6520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32396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045240" y="216000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525280" y="216000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65200" y="404064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045240" y="404064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5525280" y="4040640"/>
            <a:ext cx="236160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733536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565200" y="770760"/>
            <a:ext cx="7335360" cy="588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6520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360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4323960" y="404064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323960" y="2160000"/>
            <a:ext cx="3579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565200" y="4040640"/>
            <a:ext cx="733536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42"/>
          <p:cNvGrpSpPr/>
          <p:nvPr/>
        </p:nvGrpSpPr>
        <p:grpSpPr>
          <a:xfrm>
            <a:off x="6201360" y="0"/>
            <a:ext cx="5990400" cy="6857640"/>
            <a:chOff x="6201360" y="0"/>
            <a:chExt cx="5990400" cy="6857640"/>
          </a:xfrm>
        </p:grpSpPr>
        <p:sp>
          <p:nvSpPr>
            <p:cNvPr id="32" name="Oval 44"/>
            <p:cNvSpPr/>
            <p:nvPr/>
          </p:nvSpPr>
          <p:spPr>
            <a:xfrm>
              <a:off x="620136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Freeform 46"/>
            <p:cNvSpPr/>
            <p:nvPr/>
          </p:nvSpPr>
          <p:spPr>
            <a:xfrm>
              <a:off x="620136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Freeform 48"/>
            <p:cNvSpPr/>
            <p:nvPr/>
          </p:nvSpPr>
          <p:spPr>
            <a:xfrm>
              <a:off x="756432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Oval 50"/>
            <p:cNvSpPr/>
            <p:nvPr/>
          </p:nvSpPr>
          <p:spPr>
            <a:xfrm>
              <a:off x="756432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Oval 59"/>
            <p:cNvSpPr/>
            <p:nvPr/>
          </p:nvSpPr>
          <p:spPr>
            <a:xfrm>
              <a:off x="7564320" y="21780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Oval 62"/>
            <p:cNvSpPr/>
            <p:nvPr/>
          </p:nvSpPr>
          <p:spPr>
            <a:xfrm>
              <a:off x="7564320" y="8064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Freeform 63"/>
            <p:cNvSpPr/>
            <p:nvPr/>
          </p:nvSpPr>
          <p:spPr>
            <a:xfrm>
              <a:off x="756432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Freeform 64"/>
            <p:cNvSpPr/>
            <p:nvPr/>
          </p:nvSpPr>
          <p:spPr>
            <a:xfrm>
              <a:off x="892728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Oval 66"/>
            <p:cNvSpPr/>
            <p:nvPr/>
          </p:nvSpPr>
          <p:spPr>
            <a:xfrm>
              <a:off x="8927280" y="49208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Oval 67"/>
            <p:cNvSpPr/>
            <p:nvPr/>
          </p:nvSpPr>
          <p:spPr>
            <a:xfrm>
              <a:off x="8927280" y="354924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Oval 68"/>
            <p:cNvSpPr/>
            <p:nvPr/>
          </p:nvSpPr>
          <p:spPr>
            <a:xfrm>
              <a:off x="8927280" y="21780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Oval 69"/>
            <p:cNvSpPr/>
            <p:nvPr/>
          </p:nvSpPr>
          <p:spPr>
            <a:xfrm>
              <a:off x="892728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Freeform 70"/>
            <p:cNvSpPr/>
            <p:nvPr/>
          </p:nvSpPr>
          <p:spPr>
            <a:xfrm>
              <a:off x="89272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Freeform 71"/>
            <p:cNvSpPr/>
            <p:nvPr/>
          </p:nvSpPr>
          <p:spPr>
            <a:xfrm>
              <a:off x="1028988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Oval 72"/>
            <p:cNvSpPr/>
            <p:nvPr/>
          </p:nvSpPr>
          <p:spPr>
            <a:xfrm>
              <a:off x="10289880" y="492084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Oval 73"/>
            <p:cNvSpPr/>
            <p:nvPr/>
          </p:nvSpPr>
          <p:spPr>
            <a:xfrm>
              <a:off x="1028988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Oval 74"/>
            <p:cNvSpPr/>
            <p:nvPr/>
          </p:nvSpPr>
          <p:spPr>
            <a:xfrm>
              <a:off x="1028988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Freeform 75"/>
            <p:cNvSpPr/>
            <p:nvPr/>
          </p:nvSpPr>
          <p:spPr>
            <a:xfrm>
              <a:off x="102898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Freeform 76"/>
            <p:cNvSpPr/>
            <p:nvPr/>
          </p:nvSpPr>
          <p:spPr>
            <a:xfrm>
              <a:off x="11652840" y="6294960"/>
              <a:ext cx="538920" cy="562680"/>
            </a:xfrm>
            <a:custGeom>
              <a:avLst/>
              <a:gdLst/>
              <a:ahLst/>
              <a:cxn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Freeform 77"/>
            <p:cNvSpPr/>
            <p:nvPr/>
          </p:nvSpPr>
          <p:spPr>
            <a:xfrm>
              <a:off x="11652840" y="49237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Freeform 78"/>
            <p:cNvSpPr/>
            <p:nvPr/>
          </p:nvSpPr>
          <p:spPr>
            <a:xfrm>
              <a:off x="11652840" y="35521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Freeform 79"/>
            <p:cNvSpPr/>
            <p:nvPr/>
          </p:nvSpPr>
          <p:spPr>
            <a:xfrm>
              <a:off x="11652840" y="21805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Freeform 80"/>
            <p:cNvSpPr/>
            <p:nvPr/>
          </p:nvSpPr>
          <p:spPr>
            <a:xfrm>
              <a:off x="11652840" y="8089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Freeform 81"/>
            <p:cNvSpPr/>
            <p:nvPr/>
          </p:nvSpPr>
          <p:spPr>
            <a:xfrm>
              <a:off x="11652840" y="0"/>
              <a:ext cx="538920" cy="562680"/>
            </a:xfrm>
            <a:custGeom>
              <a:avLst/>
              <a:gdLst/>
              <a:ahLst/>
              <a:cxn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65200" y="768240"/>
            <a:ext cx="5065560" cy="286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000000"/>
                </a:solidFill>
                <a:latin typeface="Neue Haas Grotesk Text Pro"/>
              </a:rPr>
              <a:t>Click to edit Master title style</a:t>
            </a:r>
            <a:endParaRPr lang="pl-PL" sz="6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dt"/>
          </p:nvPr>
        </p:nvSpPr>
        <p:spPr>
          <a:xfrm>
            <a:off x="567000" y="457200"/>
            <a:ext cx="3607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9F597A2-2974-4F07-84E8-1CCB4252BA12}" type="datetime">
              <a:rPr lang="en-US" sz="1050" b="0" strike="noStrike" spc="-1">
                <a:solidFill>
                  <a:srgbClr val="8B8B8B"/>
                </a:solidFill>
                <a:latin typeface="Neue Haas Grotesk Text Pro"/>
              </a:rPr>
              <a:pPr>
                <a:lnSpc>
                  <a:spcPct val="100000"/>
                </a:lnSpc>
              </a:pPr>
              <a:t>11/8/2024</a:t>
            </a:fld>
            <a:endParaRPr lang="pl-PL" sz="1050" b="0" strike="noStrike" spc="-1"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ftr"/>
          </p:nvPr>
        </p:nvSpPr>
        <p:spPr>
          <a:xfrm>
            <a:off x="565200" y="6141240"/>
            <a:ext cx="3607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sldNum"/>
          </p:nvPr>
        </p:nvSpPr>
        <p:spPr>
          <a:xfrm>
            <a:off x="4817160" y="6141240"/>
            <a:ext cx="813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13B253-7E12-4169-A353-4F3BA81D18BA}" type="slidenum">
              <a:rPr lang="en-US" sz="1050" b="0" strike="noStrike" spc="-1">
                <a:solidFill>
                  <a:srgbClr val="8B8B8B"/>
                </a:solidFill>
                <a:latin typeface="Neue Haas Grotesk Text Pro"/>
              </a:rPr>
              <a:pPr algn="r">
                <a:lnSpc>
                  <a:spcPct val="100000"/>
                </a:lnSpc>
              </a:pPr>
              <a:t>‹#›</a:t>
            </a:fld>
            <a:endParaRPr lang="pl-PL" sz="1050" b="0" strike="noStrike" spc="-1">
              <a:latin typeface="Times New Roman"/>
            </a:endParaRPr>
          </a:p>
        </p:txBody>
      </p:sp>
      <p:sp>
        <p:nvSpPr>
          <p:cNvPr id="29" name="Straight Connector 6"/>
          <p:cNvSpPr/>
          <p:nvPr/>
        </p:nvSpPr>
        <p:spPr>
          <a:xfrm>
            <a:off x="564840" y="6086880"/>
            <a:ext cx="506628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latin typeface="Neue Haas Grotesk Text Pro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Neue Haas Grotesk Text Pro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000000"/>
                </a:solidFill>
                <a:latin typeface="Neue Haas Grotesk Text Pro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Neue Haas Grotesk Text Pro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Neue Haas Grotesk Text Pro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Neue Haas Grotesk Text Pro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Neue Haas Grotesk Text Pro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1"/>
          <p:cNvGrpSpPr/>
          <p:nvPr/>
        </p:nvGrpSpPr>
        <p:grpSpPr>
          <a:xfrm>
            <a:off x="8928360" y="0"/>
            <a:ext cx="3263400" cy="6857640"/>
            <a:chOff x="8928360" y="0"/>
            <a:chExt cx="3263400" cy="6857640"/>
          </a:xfrm>
        </p:grpSpPr>
        <p:sp>
          <p:nvSpPr>
            <p:cNvPr id="68" name="Oval 22"/>
            <p:cNvSpPr/>
            <p:nvPr/>
          </p:nvSpPr>
          <p:spPr>
            <a:xfrm>
              <a:off x="892836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Freeform 23"/>
            <p:cNvSpPr/>
            <p:nvPr/>
          </p:nvSpPr>
          <p:spPr>
            <a:xfrm>
              <a:off x="892836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Freeform 24"/>
            <p:cNvSpPr/>
            <p:nvPr/>
          </p:nvSpPr>
          <p:spPr>
            <a:xfrm>
              <a:off x="1029132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Oval 25"/>
            <p:cNvSpPr/>
            <p:nvPr/>
          </p:nvSpPr>
          <p:spPr>
            <a:xfrm>
              <a:off x="1029132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Oval 26"/>
            <p:cNvSpPr/>
            <p:nvPr/>
          </p:nvSpPr>
          <p:spPr>
            <a:xfrm>
              <a:off x="10291320" y="21780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Oval 27"/>
            <p:cNvSpPr/>
            <p:nvPr/>
          </p:nvSpPr>
          <p:spPr>
            <a:xfrm>
              <a:off x="10291320" y="8064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Freeform 28"/>
            <p:cNvSpPr/>
            <p:nvPr/>
          </p:nvSpPr>
          <p:spPr>
            <a:xfrm>
              <a:off x="1029132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Freeform 29"/>
            <p:cNvSpPr/>
            <p:nvPr/>
          </p:nvSpPr>
          <p:spPr>
            <a:xfrm>
              <a:off x="11654280" y="6295320"/>
              <a:ext cx="537480" cy="562320"/>
            </a:xfrm>
            <a:custGeom>
              <a:avLst/>
              <a:gdLst/>
              <a:ahLst/>
              <a:cxn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Freeform 30"/>
            <p:cNvSpPr/>
            <p:nvPr/>
          </p:nvSpPr>
          <p:spPr>
            <a:xfrm>
              <a:off x="11654280" y="4923720"/>
              <a:ext cx="537480" cy="1124640"/>
            </a:xfrm>
            <a:custGeom>
              <a:avLst/>
              <a:gdLst/>
              <a:ahLst/>
              <a:cxn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Freeform 31"/>
            <p:cNvSpPr/>
            <p:nvPr/>
          </p:nvSpPr>
          <p:spPr>
            <a:xfrm>
              <a:off x="11654280" y="3552120"/>
              <a:ext cx="537480" cy="1124640"/>
            </a:xfrm>
            <a:custGeom>
              <a:avLst/>
              <a:gdLst/>
              <a:ahLst/>
              <a:cxn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Freeform 32"/>
            <p:cNvSpPr/>
            <p:nvPr/>
          </p:nvSpPr>
          <p:spPr>
            <a:xfrm>
              <a:off x="11654280" y="2180520"/>
              <a:ext cx="537480" cy="1124640"/>
            </a:xfrm>
            <a:custGeom>
              <a:avLst/>
              <a:gdLst/>
              <a:ahLst/>
              <a:cxn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" name="Freeform 33"/>
            <p:cNvSpPr/>
            <p:nvPr/>
          </p:nvSpPr>
          <p:spPr>
            <a:xfrm>
              <a:off x="11654280" y="809280"/>
              <a:ext cx="537480" cy="1124640"/>
            </a:xfrm>
            <a:custGeom>
              <a:avLst/>
              <a:gdLst/>
              <a:ahLst/>
              <a:cxn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0" name="Freeform 34"/>
            <p:cNvSpPr/>
            <p:nvPr/>
          </p:nvSpPr>
          <p:spPr>
            <a:xfrm>
              <a:off x="11654280" y="0"/>
              <a:ext cx="537480" cy="562320"/>
            </a:xfrm>
            <a:custGeom>
              <a:avLst/>
              <a:gdLst/>
              <a:ahLst/>
              <a:cxn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Neue Haas Grotesk Text Pro"/>
              </a:rPr>
              <a:t>Click to edit Master title style</a:t>
            </a:r>
            <a:endParaRPr lang="pl-PL" sz="4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65200" y="2160000"/>
            <a:ext cx="733536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Neue Haas Grotesk Text Pro"/>
              </a:rPr>
              <a:t>Click to edit Master text styles</a:t>
            </a:r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685800" lvl="1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Neue Haas Grotesk Text Pro"/>
              </a:rPr>
              <a:t>Second level</a:t>
            </a:r>
            <a:endParaRPr lang="pl-PL" sz="20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1143000" lvl="2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Neue Haas Grotesk Text Pro"/>
              </a:rPr>
              <a:t>Third level</a:t>
            </a:r>
            <a:endParaRPr lang="pl-PL" sz="18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1600200" lvl="3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Neue Haas Grotesk Text Pro"/>
              </a:rPr>
              <a:t>Fourth level</a:t>
            </a:r>
            <a:endParaRPr lang="pl-PL" sz="16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057400" lvl="4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Neue Haas Grotesk Text Pro"/>
              </a:rPr>
              <a:t>Fifth level</a:t>
            </a:r>
            <a:endParaRPr lang="pl-PL" sz="1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567000" y="457200"/>
            <a:ext cx="3607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2840A4D-55BA-4967-A5F2-CCFCE911E673}" type="datetime">
              <a:rPr lang="en-US" sz="1050" b="0" strike="noStrike" spc="-1">
                <a:solidFill>
                  <a:srgbClr val="8B8B8B"/>
                </a:solidFill>
                <a:latin typeface="Neue Haas Grotesk Text Pro"/>
              </a:rPr>
              <a:pPr>
                <a:lnSpc>
                  <a:spcPct val="100000"/>
                </a:lnSpc>
              </a:pPr>
              <a:t>11/8/2024</a:t>
            </a:fld>
            <a:endParaRPr lang="pl-PL" sz="1050" b="0" strike="noStrike" spc="-1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565200" y="6141240"/>
            <a:ext cx="3607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7087320" y="6141240"/>
            <a:ext cx="813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0B1DD9-2096-47A9-8FB9-9459C5D84ED1}" type="slidenum">
              <a:rPr lang="en-US" sz="1050" b="0" strike="noStrike" spc="-1">
                <a:solidFill>
                  <a:srgbClr val="8B8B8B"/>
                </a:solidFill>
                <a:latin typeface="Neue Haas Grotesk Text Pro"/>
              </a:rPr>
              <a:pPr algn="r">
                <a:lnSpc>
                  <a:spcPct val="100000"/>
                </a:lnSpc>
              </a:pPr>
              <a:t>‹#›</a:t>
            </a:fld>
            <a:endParaRPr lang="pl-PL" sz="1050" b="0" strike="noStrike" spc="-1">
              <a:latin typeface="Times New Roman"/>
            </a:endParaRPr>
          </a:p>
        </p:txBody>
      </p:sp>
      <p:sp>
        <p:nvSpPr>
          <p:cNvPr id="86" name="Straight Connector 6"/>
          <p:cNvSpPr/>
          <p:nvPr/>
        </p:nvSpPr>
        <p:spPr>
          <a:xfrm>
            <a:off x="564840" y="6086880"/>
            <a:ext cx="733608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4" name="Group 33"/>
          <p:cNvGrpSpPr/>
          <p:nvPr/>
        </p:nvGrpSpPr>
        <p:grpSpPr>
          <a:xfrm>
            <a:off x="3363120" y="0"/>
            <a:ext cx="1901520" cy="6857640"/>
            <a:chOff x="3363120" y="0"/>
            <a:chExt cx="1901520" cy="6857640"/>
          </a:xfrm>
        </p:grpSpPr>
        <p:sp>
          <p:nvSpPr>
            <p:cNvPr id="125" name="Oval 34"/>
            <p:cNvSpPr/>
            <p:nvPr/>
          </p:nvSpPr>
          <p:spPr>
            <a:xfrm>
              <a:off x="336312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Freeform 19"/>
            <p:cNvSpPr/>
            <p:nvPr/>
          </p:nvSpPr>
          <p:spPr>
            <a:xfrm>
              <a:off x="336312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Freeform 20"/>
            <p:cNvSpPr/>
            <p:nvPr/>
          </p:nvSpPr>
          <p:spPr>
            <a:xfrm>
              <a:off x="4726080" y="629496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Freeform 21"/>
            <p:cNvSpPr/>
            <p:nvPr/>
          </p:nvSpPr>
          <p:spPr>
            <a:xfrm>
              <a:off x="472608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Freeform 22"/>
            <p:cNvSpPr/>
            <p:nvPr/>
          </p:nvSpPr>
          <p:spPr>
            <a:xfrm>
              <a:off x="4726080" y="21805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Freeform 23"/>
            <p:cNvSpPr/>
            <p:nvPr/>
          </p:nvSpPr>
          <p:spPr>
            <a:xfrm>
              <a:off x="472608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Freeform 24"/>
            <p:cNvSpPr/>
            <p:nvPr/>
          </p:nvSpPr>
          <p:spPr>
            <a:xfrm>
              <a:off x="472608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65200" y="768240"/>
            <a:ext cx="3928320" cy="286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 b="1" strike="noStrike" spc="-1">
                <a:solidFill>
                  <a:srgbClr val="000000"/>
                </a:solidFill>
                <a:latin typeface="Aptos"/>
              </a:rPr>
              <a:t>Janusz Christa – autor Komiksów</a:t>
            </a:r>
            <a:endParaRPr lang="pl-PL" sz="5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33" name="Straight Connector 42"/>
          <p:cNvSpPr/>
          <p:nvPr/>
        </p:nvSpPr>
        <p:spPr>
          <a:xfrm>
            <a:off x="564840" y="6086880"/>
            <a:ext cx="413460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Obraz 3" descr="Ilustracja"/>
          <p:cNvPicPr/>
          <p:nvPr/>
        </p:nvPicPr>
        <p:blipFill>
          <a:blip r:embed="rId2"/>
          <a:srcRect l="6275" r="22010"/>
          <a:stretch/>
        </p:blipFill>
        <p:spPr>
          <a:xfrm>
            <a:off x="5265000" y="0"/>
            <a:ext cx="6926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70" name="Group 10"/>
          <p:cNvGrpSpPr/>
          <p:nvPr/>
        </p:nvGrpSpPr>
        <p:grpSpPr>
          <a:xfrm>
            <a:off x="10290240" y="0"/>
            <a:ext cx="1901520" cy="4677120"/>
            <a:chOff x="10290240" y="0"/>
            <a:chExt cx="1901520" cy="4677120"/>
          </a:xfrm>
        </p:grpSpPr>
        <p:sp>
          <p:nvSpPr>
            <p:cNvPr id="271" name="Freeform 34"/>
            <p:cNvSpPr/>
            <p:nvPr/>
          </p:nvSpPr>
          <p:spPr>
            <a:xfrm>
              <a:off x="1029024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Freeform 36"/>
            <p:cNvSpPr/>
            <p:nvPr/>
          </p:nvSpPr>
          <p:spPr>
            <a:xfrm>
              <a:off x="1165320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" name="Freeform 38"/>
            <p:cNvSpPr/>
            <p:nvPr/>
          </p:nvSpPr>
          <p:spPr>
            <a:xfrm>
              <a:off x="1165320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Freeform 50"/>
            <p:cNvSpPr/>
            <p:nvPr/>
          </p:nvSpPr>
          <p:spPr>
            <a:xfrm>
              <a:off x="1165320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5" name="PlaceHolder 1"/>
          <p:cNvSpPr>
            <a:spLocks noGrp="1"/>
          </p:cNvSpPr>
          <p:nvPr>
            <p:ph/>
          </p:nvPr>
        </p:nvSpPr>
        <p:spPr>
          <a:xfrm>
            <a:off x="7106760" y="-4680"/>
            <a:ext cx="435492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</a:rPr>
              <a:t>Hegemon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Opis:</a:t>
            </a:r>
            <a:r>
              <a:rPr lang="pl-PL" sz="2200" b="0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 Przywódca Zbójcerzy, grupa złodziejaszków i łotrów, którzy ciągle próbują przejąć gród Mirmiła. Zdecydowany i zdeterminowany, choć często jego plany kończą się niepowodzeniem z powodu jego nieudolnych pomocników.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Zbójcerze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Opis:</a:t>
            </a:r>
            <a:r>
              <a:rPr lang="pl-PL" sz="2200" b="0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 Komiczna grupa złoczyńców, którzy stanowią główne zagrożenie dla grodu Mirmiła. Pomimo swoich złych intencji, często są przedstawiani w sposób humorystyczny i niekompetentny.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algn="r">
              <a:lnSpc>
                <a:spcPct val="90000"/>
              </a:lnSpc>
              <a:spcBef>
                <a:spcPts val="901"/>
              </a:spcBef>
            </a:pP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pic>
        <p:nvPicPr>
          <p:cNvPr id="276" name="Obraz 3" descr="Woje Mirmiła na Netfliksie. Kajko i Kokosz – minirecenzja - Geex"/>
          <p:cNvPicPr/>
          <p:nvPr/>
        </p:nvPicPr>
        <p:blipFill>
          <a:blip r:embed="rId2"/>
          <a:srcRect l="19488" r="23696"/>
          <a:stretch/>
        </p:blipFill>
        <p:spPr>
          <a:xfrm>
            <a:off x="0" y="0"/>
            <a:ext cx="6926760" cy="6857640"/>
          </a:xfrm>
          <a:prstGeom prst="rect">
            <a:avLst/>
          </a:prstGeom>
          <a:ln w="0">
            <a:noFill/>
          </a:ln>
        </p:spPr>
      </p:pic>
      <p:sp>
        <p:nvSpPr>
          <p:cNvPr id="277" name="Straight Connector 16"/>
          <p:cNvSpPr/>
          <p:nvPr/>
        </p:nvSpPr>
        <p:spPr>
          <a:xfrm>
            <a:off x="7493040" y="6086880"/>
            <a:ext cx="413352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7335360" cy="12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000" b="1" strike="noStrike" spc="-1">
                <a:solidFill>
                  <a:srgbClr val="000000"/>
                </a:solidFill>
                <a:latin typeface="Neue Haas Grotesk Text Pro"/>
              </a:rPr>
              <a:t>Prezentację zrobili:</a:t>
            </a:r>
            <a:endParaRPr lang="pl-PL" sz="4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65200" y="2180520"/>
            <a:ext cx="733536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Neue Haas Grotesk Text Pro"/>
              </a:rPr>
              <a:t>Wiktor Lizak</a:t>
            </a:r>
          </a:p>
          <a:p>
            <a:pPr marL="228600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Neue Haas Grotesk Text Pro"/>
              </a:rPr>
              <a:t>Bartosz Moskal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6" name="Group 10"/>
          <p:cNvGrpSpPr/>
          <p:nvPr/>
        </p:nvGrpSpPr>
        <p:grpSpPr>
          <a:xfrm>
            <a:off x="5629680" y="0"/>
            <a:ext cx="1901520" cy="4677120"/>
            <a:chOff x="5629680" y="0"/>
            <a:chExt cx="1901520" cy="4677120"/>
          </a:xfrm>
        </p:grpSpPr>
        <p:sp>
          <p:nvSpPr>
            <p:cNvPr id="137" name="Freeform 19"/>
            <p:cNvSpPr/>
            <p:nvPr/>
          </p:nvSpPr>
          <p:spPr>
            <a:xfrm>
              <a:off x="56296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Freeform 21"/>
            <p:cNvSpPr/>
            <p:nvPr/>
          </p:nvSpPr>
          <p:spPr>
            <a:xfrm>
              <a:off x="699264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Freeform 23"/>
            <p:cNvSpPr/>
            <p:nvPr/>
          </p:nvSpPr>
          <p:spPr>
            <a:xfrm>
              <a:off x="699264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Freeform 24"/>
            <p:cNvSpPr/>
            <p:nvPr/>
          </p:nvSpPr>
          <p:spPr>
            <a:xfrm>
              <a:off x="699264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6194880" cy="12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4000" b="1" strike="noStrike" spc="-1">
                <a:solidFill>
                  <a:srgbClr val="000000"/>
                </a:solidFill>
                <a:latin typeface="Neue Haas Grotesk Text Pro"/>
              </a:rPr>
              <a:t>Informacje:</a:t>
            </a:r>
            <a:endParaRPr lang="pl-PL" sz="4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65200" y="2036520"/>
            <a:ext cx="619488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Janusz Christa, urodzony 19 lipca 1934 roku w Wilnie, zmarł 15 listopada 2008 roku w Sopocie, był znanym polskim autorem i ilustratorem komiksów. Najbardziej znany jest 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ze </a:t>
            </a:r>
            <a:r>
              <a:rPr lang="pl-PL" sz="2400" b="0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stworzenia ukochanej serii komiksowej </a:t>
            </a:r>
            <a:r>
              <a:rPr lang="pl-PL" sz="2400" b="1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"Kajko i Kokosz"</a:t>
            </a:r>
            <a:r>
              <a:rPr lang="pl-PL" sz="2400" b="0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. Christa rozpoczął swoją karierę w 1957 roku, początkowo publikując jedno-stronicowe historie w czasopismach. Jego prace zyskały ogromną popularność wraz z debiutem "Kajko i Kokosz" w 1972 roku.</a:t>
            </a:r>
            <a:endParaRPr lang="pl-PL" sz="2400" b="0" strike="noStrike" spc="-1" dirty="0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43" name="Straight Connector 16"/>
          <p:cNvSpPr/>
          <p:nvPr/>
        </p:nvSpPr>
        <p:spPr>
          <a:xfrm>
            <a:off x="564840" y="6086880"/>
            <a:ext cx="640116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Obraz 3" descr="Janusz Christa - Fundacja Kreska im. Janusza Christy"/>
          <p:cNvPicPr/>
          <p:nvPr/>
        </p:nvPicPr>
        <p:blipFill>
          <a:blip r:embed="rId2"/>
          <a:srcRect l="42086" r="12583"/>
          <a:stretch/>
        </p:blipFill>
        <p:spPr>
          <a:xfrm>
            <a:off x="7534800" y="0"/>
            <a:ext cx="46569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8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65200" y="770760"/>
            <a:ext cx="6194880" cy="12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4000" b="1" strike="noStrike" spc="-1">
                <a:solidFill>
                  <a:srgbClr val="000000"/>
                </a:solidFill>
                <a:latin typeface="Neue Haas Grotesk Text Pro"/>
              </a:rPr>
              <a:t>Definicja komiksu:</a:t>
            </a:r>
            <a:endParaRPr lang="pl-PL" sz="4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65200" y="2160000"/>
            <a:ext cx="619488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lstStyle/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Komiks to forma opowiadania historii za pomocą sekwencyjnych ilustracji, często połączonych z tekstem, dialogami i narracją. Może mieć różne formaty i style, od prostych pasków komiksowych w gazetach po złożone powieści graficzne. Komiksy są popularne na całym świecie i obejmują szeroki zakres gatunków, takich jak przygoda, science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Neue Haas Grotesk Text Pro"/>
                <a:ea typeface="Neue Haas Grotesk Text Pro"/>
              </a:rPr>
              <a:t>fiction</a:t>
            </a:r>
            <a:r>
              <a:rPr lang="pl-PL" sz="2400" b="0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, fantasy, horror, 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humor i </a:t>
            </a:r>
            <a:r>
              <a:rPr lang="pl-PL" sz="2400" b="0" strike="noStrike" spc="-1" dirty="0">
                <a:solidFill>
                  <a:srgbClr val="000000"/>
                </a:solidFill>
                <a:latin typeface="Neue Haas Grotesk Text Pro"/>
                <a:ea typeface="Neue Haas Grotesk Text Pro"/>
              </a:rPr>
              <a:t>wiele innych.</a:t>
            </a:r>
            <a:endParaRPr lang="pl-PL" sz="2400" b="0" strike="noStrike" spc="-1" dirty="0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48" name="Straight Connector 87"/>
          <p:cNvSpPr/>
          <p:nvPr/>
        </p:nvSpPr>
        <p:spPr>
          <a:xfrm>
            <a:off x="564840" y="6086880"/>
            <a:ext cx="640116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Obraz 6" descr="komiks Kajko i Kokosz - Szkoła latania Lektura - 7000685286 - oficjalne ..."/>
          <p:cNvPicPr/>
          <p:nvPr/>
        </p:nvPicPr>
        <p:blipFill>
          <a:blip r:embed="rId2"/>
          <a:srcRect l="4804" r="1582"/>
          <a:stretch/>
        </p:blipFill>
        <p:spPr>
          <a:xfrm>
            <a:off x="7531200" y="681480"/>
            <a:ext cx="4005360" cy="5485680"/>
          </a:xfrm>
          <a:prstGeom prst="rect">
            <a:avLst/>
          </a:prstGeom>
          <a:ln w="0">
            <a:noFill/>
          </a:ln>
        </p:spPr>
      </p:pic>
      <p:grpSp>
        <p:nvGrpSpPr>
          <p:cNvPr id="150" name="Group 89"/>
          <p:cNvGrpSpPr/>
          <p:nvPr/>
        </p:nvGrpSpPr>
        <p:grpSpPr>
          <a:xfrm>
            <a:off x="10290240" y="0"/>
            <a:ext cx="1901520" cy="4677120"/>
            <a:chOff x="10290240" y="0"/>
            <a:chExt cx="1901520" cy="4677120"/>
          </a:xfrm>
        </p:grpSpPr>
        <p:sp>
          <p:nvSpPr>
            <p:cNvPr id="151" name="Freeform 21"/>
            <p:cNvSpPr/>
            <p:nvPr/>
          </p:nvSpPr>
          <p:spPr>
            <a:xfrm>
              <a:off x="1029024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2" name="Freeform 23"/>
            <p:cNvSpPr/>
            <p:nvPr/>
          </p:nvSpPr>
          <p:spPr>
            <a:xfrm>
              <a:off x="1165320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3" name="Freeform 25"/>
            <p:cNvSpPr/>
            <p:nvPr/>
          </p:nvSpPr>
          <p:spPr>
            <a:xfrm>
              <a:off x="1165320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" name="Freeform 26"/>
            <p:cNvSpPr/>
            <p:nvPr/>
          </p:nvSpPr>
          <p:spPr>
            <a:xfrm>
              <a:off x="1165320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27"/>
          <p:cNvGrpSpPr/>
          <p:nvPr/>
        </p:nvGrpSpPr>
        <p:grpSpPr>
          <a:xfrm>
            <a:off x="6201360" y="0"/>
            <a:ext cx="5990400" cy="6857640"/>
            <a:chOff x="6201360" y="0"/>
            <a:chExt cx="5990400" cy="6857640"/>
          </a:xfrm>
        </p:grpSpPr>
        <p:sp>
          <p:nvSpPr>
            <p:cNvPr id="156" name="Oval 28"/>
            <p:cNvSpPr/>
            <p:nvPr/>
          </p:nvSpPr>
          <p:spPr>
            <a:xfrm>
              <a:off x="620136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Freeform 46"/>
            <p:cNvSpPr/>
            <p:nvPr/>
          </p:nvSpPr>
          <p:spPr>
            <a:xfrm>
              <a:off x="620136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Freeform 48"/>
            <p:cNvSpPr/>
            <p:nvPr/>
          </p:nvSpPr>
          <p:spPr>
            <a:xfrm>
              <a:off x="756432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Oval 31"/>
            <p:cNvSpPr/>
            <p:nvPr/>
          </p:nvSpPr>
          <p:spPr>
            <a:xfrm>
              <a:off x="756432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Oval 32"/>
            <p:cNvSpPr/>
            <p:nvPr/>
          </p:nvSpPr>
          <p:spPr>
            <a:xfrm>
              <a:off x="7564320" y="21780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" name="Oval 33"/>
            <p:cNvSpPr/>
            <p:nvPr/>
          </p:nvSpPr>
          <p:spPr>
            <a:xfrm>
              <a:off x="7564320" y="8064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" name="Freeform 63"/>
            <p:cNvSpPr/>
            <p:nvPr/>
          </p:nvSpPr>
          <p:spPr>
            <a:xfrm>
              <a:off x="756432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" name="Freeform 64"/>
            <p:cNvSpPr/>
            <p:nvPr/>
          </p:nvSpPr>
          <p:spPr>
            <a:xfrm>
              <a:off x="892728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Oval 36"/>
            <p:cNvSpPr/>
            <p:nvPr/>
          </p:nvSpPr>
          <p:spPr>
            <a:xfrm>
              <a:off x="8927280" y="49208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Oval 37"/>
            <p:cNvSpPr/>
            <p:nvPr/>
          </p:nvSpPr>
          <p:spPr>
            <a:xfrm>
              <a:off x="8927280" y="354924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" name="Oval 38"/>
            <p:cNvSpPr/>
            <p:nvPr/>
          </p:nvSpPr>
          <p:spPr>
            <a:xfrm>
              <a:off x="8927280" y="21780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Oval 39"/>
            <p:cNvSpPr/>
            <p:nvPr/>
          </p:nvSpPr>
          <p:spPr>
            <a:xfrm>
              <a:off x="892728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Freeform 70"/>
            <p:cNvSpPr/>
            <p:nvPr/>
          </p:nvSpPr>
          <p:spPr>
            <a:xfrm>
              <a:off x="89272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Freeform 71"/>
            <p:cNvSpPr/>
            <p:nvPr/>
          </p:nvSpPr>
          <p:spPr>
            <a:xfrm>
              <a:off x="1028988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" name="Oval 42"/>
            <p:cNvSpPr/>
            <p:nvPr/>
          </p:nvSpPr>
          <p:spPr>
            <a:xfrm>
              <a:off x="10289880" y="492084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" name="Oval 43"/>
            <p:cNvSpPr/>
            <p:nvPr/>
          </p:nvSpPr>
          <p:spPr>
            <a:xfrm>
              <a:off x="1028988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2" name="Oval 44"/>
            <p:cNvSpPr/>
            <p:nvPr/>
          </p:nvSpPr>
          <p:spPr>
            <a:xfrm>
              <a:off x="1028988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3" name="Freeform 75"/>
            <p:cNvSpPr/>
            <p:nvPr/>
          </p:nvSpPr>
          <p:spPr>
            <a:xfrm>
              <a:off x="102898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4" name="Freeform 76"/>
            <p:cNvSpPr/>
            <p:nvPr/>
          </p:nvSpPr>
          <p:spPr>
            <a:xfrm>
              <a:off x="11652840" y="6294960"/>
              <a:ext cx="538920" cy="562680"/>
            </a:xfrm>
            <a:custGeom>
              <a:avLst/>
              <a:gdLst/>
              <a:ahLst/>
              <a:cxn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5" name="Freeform 77"/>
            <p:cNvSpPr/>
            <p:nvPr/>
          </p:nvSpPr>
          <p:spPr>
            <a:xfrm>
              <a:off x="11652840" y="49237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6" name="Freeform 78"/>
            <p:cNvSpPr/>
            <p:nvPr/>
          </p:nvSpPr>
          <p:spPr>
            <a:xfrm>
              <a:off x="11652840" y="35521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Freeform 79"/>
            <p:cNvSpPr/>
            <p:nvPr/>
          </p:nvSpPr>
          <p:spPr>
            <a:xfrm>
              <a:off x="11652840" y="21805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Freeform 80"/>
            <p:cNvSpPr/>
            <p:nvPr/>
          </p:nvSpPr>
          <p:spPr>
            <a:xfrm>
              <a:off x="11652840" y="8089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Freeform 81"/>
            <p:cNvSpPr/>
            <p:nvPr/>
          </p:nvSpPr>
          <p:spPr>
            <a:xfrm>
              <a:off x="11652840" y="0"/>
              <a:ext cx="538920" cy="562680"/>
            </a:xfrm>
            <a:custGeom>
              <a:avLst/>
              <a:gdLst/>
              <a:ahLst/>
              <a:cxn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0" name="Straight Connector 53"/>
          <p:cNvSpPr/>
          <p:nvPr/>
        </p:nvSpPr>
        <p:spPr>
          <a:xfrm>
            <a:off x="564840" y="6086880"/>
            <a:ext cx="506628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Rectangle 5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2" name="Group 57"/>
          <p:cNvGrpSpPr/>
          <p:nvPr/>
        </p:nvGrpSpPr>
        <p:grpSpPr>
          <a:xfrm>
            <a:off x="3363120" y="0"/>
            <a:ext cx="1901520" cy="6857640"/>
            <a:chOff x="3363120" y="0"/>
            <a:chExt cx="1901520" cy="6857640"/>
          </a:xfrm>
        </p:grpSpPr>
        <p:sp>
          <p:nvSpPr>
            <p:cNvPr id="183" name="Oval 58"/>
            <p:cNvSpPr/>
            <p:nvPr/>
          </p:nvSpPr>
          <p:spPr>
            <a:xfrm>
              <a:off x="336312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Freeform 19"/>
            <p:cNvSpPr/>
            <p:nvPr/>
          </p:nvSpPr>
          <p:spPr>
            <a:xfrm>
              <a:off x="336312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Freeform 20"/>
            <p:cNvSpPr/>
            <p:nvPr/>
          </p:nvSpPr>
          <p:spPr>
            <a:xfrm>
              <a:off x="4726080" y="629496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Freeform 21"/>
            <p:cNvSpPr/>
            <p:nvPr/>
          </p:nvSpPr>
          <p:spPr>
            <a:xfrm>
              <a:off x="472608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Freeform 22"/>
            <p:cNvSpPr/>
            <p:nvPr/>
          </p:nvSpPr>
          <p:spPr>
            <a:xfrm>
              <a:off x="4726080" y="21805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Freeform 23"/>
            <p:cNvSpPr/>
            <p:nvPr/>
          </p:nvSpPr>
          <p:spPr>
            <a:xfrm>
              <a:off x="472608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Freeform 24"/>
            <p:cNvSpPr/>
            <p:nvPr/>
          </p:nvSpPr>
          <p:spPr>
            <a:xfrm>
              <a:off x="472608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65200" y="768240"/>
            <a:ext cx="3928320" cy="286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strike="noStrike" spc="-1" dirty="0">
                <a:solidFill>
                  <a:srgbClr val="000000"/>
                </a:solidFill>
                <a:latin typeface="Neue Haas Grotesk Text Pro"/>
              </a:rPr>
              <a:t>"</a:t>
            </a:r>
            <a:r>
              <a:rPr lang="en-US" sz="5000" b="1" strike="noStrike" spc="-1" dirty="0" err="1">
                <a:solidFill>
                  <a:srgbClr val="000000"/>
                </a:solidFill>
                <a:latin typeface="Neue Haas Grotesk Text Pro"/>
              </a:rPr>
              <a:t>Kajko</a:t>
            </a:r>
            <a:r>
              <a:rPr lang="en-US" sz="5000" b="1" strike="noStrike" spc="-1" dirty="0">
                <a:solidFill>
                  <a:srgbClr val="000000"/>
                </a:solidFill>
                <a:latin typeface="Neue Haas Grotesk Text Pro"/>
              </a:rPr>
              <a:t> </a:t>
            </a:r>
            <a:r>
              <a:rPr lang="en-US" sz="5000" b="1" strike="noStrike" spc="-1" dirty="0" err="1">
                <a:solidFill>
                  <a:srgbClr val="000000"/>
                </a:solidFill>
                <a:latin typeface="Neue Haas Grotesk Text Pro"/>
              </a:rPr>
              <a:t>i</a:t>
            </a:r>
            <a:r>
              <a:rPr lang="en-US" sz="5000" b="1" strike="noStrike" spc="-1" dirty="0">
                <a:solidFill>
                  <a:srgbClr val="000000"/>
                </a:solidFill>
                <a:latin typeface="Neue Haas Grotesk Text Pro"/>
              </a:rPr>
              <a:t> </a:t>
            </a:r>
            <a:r>
              <a:rPr lang="en-US" sz="5000" b="1" strike="noStrike" spc="-1" dirty="0" err="1" smtClean="0">
                <a:solidFill>
                  <a:srgbClr val="000000"/>
                </a:solidFill>
                <a:latin typeface="Neue Haas Grotesk Text Pro"/>
              </a:rPr>
              <a:t>Kokosz</a:t>
            </a:r>
            <a:r>
              <a:rPr lang="pl-PL" sz="5000" b="1" strike="noStrike" spc="-1" dirty="0" smtClean="0">
                <a:solidFill>
                  <a:srgbClr val="000000"/>
                </a:solidFill>
                <a:latin typeface="Neue Haas Grotesk Text Pro"/>
              </a:rPr>
              <a:t>.</a:t>
            </a:r>
            <a:r>
              <a:t/>
            </a:r>
            <a:br/>
            <a:r>
              <a:rPr lang="en-US" sz="5000" b="1" strike="noStrike" spc="-1" dirty="0" err="1">
                <a:solidFill>
                  <a:srgbClr val="000000"/>
                </a:solidFill>
                <a:latin typeface="Neue Haas Grotesk Text Pro"/>
              </a:rPr>
              <a:t>Szkoła</a:t>
            </a:r>
            <a:r>
              <a:rPr lang="en-US" sz="5000" b="1" strike="noStrike" spc="-1" dirty="0">
                <a:solidFill>
                  <a:srgbClr val="000000"/>
                </a:solidFill>
                <a:latin typeface="Neue Haas Grotesk Text Pro"/>
              </a:rPr>
              <a:t> </a:t>
            </a:r>
            <a:r>
              <a:rPr lang="en-US" sz="5000" b="1" strike="noStrike" spc="-1" dirty="0" err="1">
                <a:solidFill>
                  <a:srgbClr val="000000"/>
                </a:solidFill>
                <a:latin typeface="Neue Haas Grotesk Text Pro"/>
              </a:rPr>
              <a:t>latania</a:t>
            </a:r>
            <a:r>
              <a:rPr lang="en-US" sz="5000" b="1" strike="noStrike" spc="-1" dirty="0">
                <a:solidFill>
                  <a:srgbClr val="000000"/>
                </a:solidFill>
                <a:latin typeface="Neue Haas Grotesk Text Pro"/>
              </a:rPr>
              <a:t>"</a:t>
            </a:r>
            <a:endParaRPr lang="pl-PL" sz="5000" b="0" strike="noStrike" spc="-1" dirty="0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191" name="Straight Connector 66"/>
          <p:cNvSpPr/>
          <p:nvPr/>
        </p:nvSpPr>
        <p:spPr>
          <a:xfrm>
            <a:off x="564840" y="6086880"/>
            <a:ext cx="413460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2" name="Obraz 3" descr="Kajko i Kokosz wracają! Powstają nowe komiksy z bohaterami Janusza ..."/>
          <p:cNvPicPr/>
          <p:nvPr/>
        </p:nvPicPr>
        <p:blipFill>
          <a:blip r:embed="rId2"/>
          <a:srcRect l="7537" r="13681"/>
          <a:stretch/>
        </p:blipFill>
        <p:spPr>
          <a:xfrm>
            <a:off x="5265000" y="0"/>
            <a:ext cx="6926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2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pole tekstowe 4"/>
          <p:cNvSpPr/>
          <p:nvPr/>
        </p:nvSpPr>
        <p:spPr>
          <a:xfrm>
            <a:off x="565200" y="770760"/>
            <a:ext cx="6194880" cy="12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en-US" sz="4000" b="1" strike="noStrike" spc="-1">
                <a:solidFill>
                  <a:srgbClr val="000000"/>
                </a:solidFill>
                <a:latin typeface="Neue Haas Grotesk Text Pro"/>
              </a:rPr>
              <a:t>Pomysł autora</a:t>
            </a:r>
            <a:endParaRPr lang="pl-PL" sz="4000" b="0" strike="noStrike" spc="-1"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/>
          </p:nvPr>
        </p:nvSpPr>
        <p:spPr>
          <a:xfrm>
            <a:off x="565200" y="2160000"/>
            <a:ext cx="619488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lstStyle/>
          <a:p>
            <a:pPr marL="228600" indent="-2286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Neue Haas Grotesk Text Pro"/>
              </a:rPr>
              <a:t>"Kajko i Kokosz: Szkoła latania" to pierwszy album z serii komiksów Janusza Christy, który został opublikowany w 1975 roku. W tej historii Kajko i Kokosz, którzy są wojami grododzierżcy Mirmiła, zostają wysłani do tytułowej szkoły latania. Mirmił marzy o nauczeniu się latania na miotle, wierząc, że to pomoże mu obronić gród przed zbójcerzami – bandą złodziejaszków i łotrów dowodzonych przez Zbójcerza Hegemona.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grpSp>
        <p:nvGrpSpPr>
          <p:cNvPr id="196" name="Group 30"/>
          <p:cNvGrpSpPr/>
          <p:nvPr/>
        </p:nvGrpSpPr>
        <p:grpSpPr>
          <a:xfrm>
            <a:off x="10290240" y="0"/>
            <a:ext cx="1901520" cy="4677120"/>
            <a:chOff x="10290240" y="0"/>
            <a:chExt cx="1901520" cy="4677120"/>
          </a:xfrm>
        </p:grpSpPr>
        <p:sp>
          <p:nvSpPr>
            <p:cNvPr id="197" name="Freeform 85"/>
            <p:cNvSpPr/>
            <p:nvPr/>
          </p:nvSpPr>
          <p:spPr>
            <a:xfrm>
              <a:off x="1029024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8" name="Freeform 87"/>
            <p:cNvSpPr/>
            <p:nvPr/>
          </p:nvSpPr>
          <p:spPr>
            <a:xfrm>
              <a:off x="1165320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Freeform 89"/>
            <p:cNvSpPr/>
            <p:nvPr/>
          </p:nvSpPr>
          <p:spPr>
            <a:xfrm>
              <a:off x="1165320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0" name="Freeform 97"/>
            <p:cNvSpPr/>
            <p:nvPr/>
          </p:nvSpPr>
          <p:spPr>
            <a:xfrm>
              <a:off x="1165320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1" name="Straight Connector 36"/>
          <p:cNvSpPr/>
          <p:nvPr/>
        </p:nvSpPr>
        <p:spPr>
          <a:xfrm>
            <a:off x="564840" y="6086880"/>
            <a:ext cx="640440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2" name="Obraz 5" descr="Kajko | Kajko i Kokosz Wiki | Fandom"/>
          <p:cNvPicPr/>
          <p:nvPr/>
        </p:nvPicPr>
        <p:blipFill>
          <a:blip r:embed="rId2"/>
          <a:srcRect b="3185"/>
          <a:stretch/>
        </p:blipFill>
        <p:spPr>
          <a:xfrm>
            <a:off x="7673040" y="681480"/>
            <a:ext cx="3725280" cy="548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4" name="Group 10"/>
          <p:cNvGrpSpPr/>
          <p:nvPr/>
        </p:nvGrpSpPr>
        <p:grpSpPr>
          <a:xfrm>
            <a:off x="10290240" y="0"/>
            <a:ext cx="1901520" cy="4677120"/>
            <a:chOff x="10290240" y="0"/>
            <a:chExt cx="1901520" cy="4677120"/>
          </a:xfrm>
        </p:grpSpPr>
        <p:sp>
          <p:nvSpPr>
            <p:cNvPr id="205" name="Freeform 34"/>
            <p:cNvSpPr/>
            <p:nvPr/>
          </p:nvSpPr>
          <p:spPr>
            <a:xfrm>
              <a:off x="1029024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6" name="Freeform 36"/>
            <p:cNvSpPr/>
            <p:nvPr/>
          </p:nvSpPr>
          <p:spPr>
            <a:xfrm>
              <a:off x="1165320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7" name="Freeform 38"/>
            <p:cNvSpPr/>
            <p:nvPr/>
          </p:nvSpPr>
          <p:spPr>
            <a:xfrm>
              <a:off x="1165320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8" name="Freeform 50"/>
            <p:cNvSpPr/>
            <p:nvPr/>
          </p:nvSpPr>
          <p:spPr>
            <a:xfrm>
              <a:off x="1165320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7493400" y="770760"/>
            <a:ext cx="4133160" cy="126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 b="1" strike="noStrike" spc="-1">
                <a:solidFill>
                  <a:srgbClr val="000000"/>
                </a:solidFill>
                <a:latin typeface="Neue Haas Grotesk Text Pro"/>
              </a:rPr>
              <a:t>Krótkie streszczenie</a:t>
            </a:r>
            <a:endParaRPr lang="pl-PL" sz="40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7493400" y="2160000"/>
            <a:ext cx="413316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Neue Haas Grotesk Text Pro"/>
              </a:rPr>
              <a:t>Podczas swoich przygód Kajko i Kokosz napotykają na różne zabawne i niebezpieczne sytuacje, a ich lojalność, spryt i odwaga pomagają im pokonać wszelkie przeciwności. Album ten jest pełen humoru, ciekawych postaci i wciągającej fabuły, co przyczyniło się do jego ogromnej popularności.</a:t>
            </a:r>
          </a:p>
        </p:txBody>
      </p:sp>
      <p:pic>
        <p:nvPicPr>
          <p:cNvPr id="211" name="Obraz 3" descr="Kokosz | Kajko i Kokosz Wiki | Fandom"/>
          <p:cNvPicPr/>
          <p:nvPr/>
        </p:nvPicPr>
        <p:blipFill>
          <a:blip r:embed="rId2"/>
          <a:srcRect t="2722" b="18325"/>
          <a:stretch/>
        </p:blipFill>
        <p:spPr>
          <a:xfrm>
            <a:off x="0" y="0"/>
            <a:ext cx="6926760" cy="6857640"/>
          </a:xfrm>
          <a:prstGeom prst="rect">
            <a:avLst/>
          </a:prstGeom>
          <a:ln w="0">
            <a:noFill/>
          </a:ln>
        </p:spPr>
      </p:pic>
      <p:sp>
        <p:nvSpPr>
          <p:cNvPr id="212" name="Straight Connector 16"/>
          <p:cNvSpPr/>
          <p:nvPr/>
        </p:nvSpPr>
        <p:spPr>
          <a:xfrm>
            <a:off x="7493040" y="6086880"/>
            <a:ext cx="413352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8"/>
          <p:cNvGrpSpPr/>
          <p:nvPr/>
        </p:nvGrpSpPr>
        <p:grpSpPr>
          <a:xfrm>
            <a:off x="6201360" y="0"/>
            <a:ext cx="5990400" cy="6857640"/>
            <a:chOff x="6201360" y="0"/>
            <a:chExt cx="5990400" cy="6857640"/>
          </a:xfrm>
        </p:grpSpPr>
        <p:sp>
          <p:nvSpPr>
            <p:cNvPr id="214" name="Oval 9"/>
            <p:cNvSpPr/>
            <p:nvPr/>
          </p:nvSpPr>
          <p:spPr>
            <a:xfrm>
              <a:off x="620136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5" name="Freeform 46"/>
            <p:cNvSpPr/>
            <p:nvPr/>
          </p:nvSpPr>
          <p:spPr>
            <a:xfrm>
              <a:off x="620136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6" name="Freeform 48"/>
            <p:cNvSpPr/>
            <p:nvPr/>
          </p:nvSpPr>
          <p:spPr>
            <a:xfrm>
              <a:off x="756432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Oval 12"/>
            <p:cNvSpPr/>
            <p:nvPr/>
          </p:nvSpPr>
          <p:spPr>
            <a:xfrm>
              <a:off x="756432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" name="Oval 13"/>
            <p:cNvSpPr/>
            <p:nvPr/>
          </p:nvSpPr>
          <p:spPr>
            <a:xfrm>
              <a:off x="7564320" y="21780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" name="Oval 14"/>
            <p:cNvSpPr/>
            <p:nvPr/>
          </p:nvSpPr>
          <p:spPr>
            <a:xfrm>
              <a:off x="7564320" y="8064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0" name="Freeform 63"/>
            <p:cNvSpPr/>
            <p:nvPr/>
          </p:nvSpPr>
          <p:spPr>
            <a:xfrm>
              <a:off x="756432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" name="Freeform 64"/>
            <p:cNvSpPr/>
            <p:nvPr/>
          </p:nvSpPr>
          <p:spPr>
            <a:xfrm>
              <a:off x="892728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Oval 17"/>
            <p:cNvSpPr/>
            <p:nvPr/>
          </p:nvSpPr>
          <p:spPr>
            <a:xfrm>
              <a:off x="8927280" y="49208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3" name="Oval 18"/>
            <p:cNvSpPr/>
            <p:nvPr/>
          </p:nvSpPr>
          <p:spPr>
            <a:xfrm>
              <a:off x="8927280" y="354924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" name="Oval 19"/>
            <p:cNvSpPr/>
            <p:nvPr/>
          </p:nvSpPr>
          <p:spPr>
            <a:xfrm>
              <a:off x="8927280" y="217800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5" name="Oval 20"/>
            <p:cNvSpPr/>
            <p:nvPr/>
          </p:nvSpPr>
          <p:spPr>
            <a:xfrm>
              <a:off x="892728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6" name="Freeform 70"/>
            <p:cNvSpPr/>
            <p:nvPr/>
          </p:nvSpPr>
          <p:spPr>
            <a:xfrm>
              <a:off x="89272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" name="Freeform 71"/>
            <p:cNvSpPr/>
            <p:nvPr/>
          </p:nvSpPr>
          <p:spPr>
            <a:xfrm>
              <a:off x="10289880" y="629244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Oval 23"/>
            <p:cNvSpPr/>
            <p:nvPr/>
          </p:nvSpPr>
          <p:spPr>
            <a:xfrm>
              <a:off x="10289880" y="4920840"/>
              <a:ext cx="1130400" cy="113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Oval 24"/>
            <p:cNvSpPr/>
            <p:nvPr/>
          </p:nvSpPr>
          <p:spPr>
            <a:xfrm>
              <a:off x="10289880" y="354924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0" name="Oval 25"/>
            <p:cNvSpPr/>
            <p:nvPr/>
          </p:nvSpPr>
          <p:spPr>
            <a:xfrm>
              <a:off x="10289880" y="806400"/>
              <a:ext cx="1130400" cy="1130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Freeform 75"/>
            <p:cNvSpPr/>
            <p:nvPr/>
          </p:nvSpPr>
          <p:spPr>
            <a:xfrm>
              <a:off x="1028988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" name="Freeform 76"/>
            <p:cNvSpPr/>
            <p:nvPr/>
          </p:nvSpPr>
          <p:spPr>
            <a:xfrm>
              <a:off x="11652840" y="6294960"/>
              <a:ext cx="538920" cy="562680"/>
            </a:xfrm>
            <a:custGeom>
              <a:avLst/>
              <a:gdLst/>
              <a:ahLst/>
              <a:cxn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" name="Freeform 77"/>
            <p:cNvSpPr/>
            <p:nvPr/>
          </p:nvSpPr>
          <p:spPr>
            <a:xfrm>
              <a:off x="11652840" y="49237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" name="Freeform 78"/>
            <p:cNvSpPr/>
            <p:nvPr/>
          </p:nvSpPr>
          <p:spPr>
            <a:xfrm>
              <a:off x="11652840" y="35521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5" name="Freeform 79"/>
            <p:cNvSpPr/>
            <p:nvPr/>
          </p:nvSpPr>
          <p:spPr>
            <a:xfrm>
              <a:off x="11652840" y="21805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Freeform 80"/>
            <p:cNvSpPr/>
            <p:nvPr/>
          </p:nvSpPr>
          <p:spPr>
            <a:xfrm>
              <a:off x="11652840" y="808920"/>
              <a:ext cx="538920" cy="1125000"/>
            </a:xfrm>
            <a:custGeom>
              <a:avLst/>
              <a:gdLst/>
              <a:ahLst/>
              <a:cxn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" name="Freeform 81"/>
            <p:cNvSpPr/>
            <p:nvPr/>
          </p:nvSpPr>
          <p:spPr>
            <a:xfrm>
              <a:off x="11652840" y="0"/>
              <a:ext cx="538920" cy="562680"/>
            </a:xfrm>
            <a:custGeom>
              <a:avLst/>
              <a:gdLst/>
              <a:ahLst/>
              <a:cxn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8" name="Straight Connector 34"/>
          <p:cNvSpPr/>
          <p:nvPr/>
        </p:nvSpPr>
        <p:spPr>
          <a:xfrm>
            <a:off x="564840" y="6086880"/>
            <a:ext cx="506628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Rectangle 3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65200" y="768240"/>
            <a:ext cx="4474800" cy="286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600" b="1" strike="noStrike" spc="-1">
                <a:solidFill>
                  <a:srgbClr val="000000"/>
                </a:solidFill>
                <a:latin typeface="Neue Haas Grotesk Text Pro"/>
              </a:rPr>
              <a:t>Główni bohaterowie:</a:t>
            </a:r>
            <a:endParaRPr lang="pl-PL" sz="46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sp>
        <p:nvSpPr>
          <p:cNvPr id="241" name="Straight Connector 38"/>
          <p:cNvSpPr/>
          <p:nvPr/>
        </p:nvSpPr>
        <p:spPr>
          <a:xfrm>
            <a:off x="564840" y="6086880"/>
            <a:ext cx="413460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2" name="Obraz 3" descr="Kajko i Kokosz: Szkoła latania - pytania i odpowiedzi | Test z Lektury"/>
          <p:cNvPicPr/>
          <p:nvPr/>
        </p:nvPicPr>
        <p:blipFill>
          <a:blip r:embed="rId2"/>
          <a:srcRect t="998"/>
          <a:stretch/>
        </p:blipFill>
        <p:spPr>
          <a:xfrm>
            <a:off x="5265000" y="0"/>
            <a:ext cx="6926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243" name="Group 40"/>
          <p:cNvGrpSpPr/>
          <p:nvPr/>
        </p:nvGrpSpPr>
        <p:grpSpPr>
          <a:xfrm>
            <a:off x="10291680" y="0"/>
            <a:ext cx="1900080" cy="6857640"/>
            <a:chOff x="10291680" y="0"/>
            <a:chExt cx="1900080" cy="6857640"/>
          </a:xfrm>
        </p:grpSpPr>
        <p:sp>
          <p:nvSpPr>
            <p:cNvPr id="244" name="Freeform 91"/>
            <p:cNvSpPr/>
            <p:nvPr/>
          </p:nvSpPr>
          <p:spPr>
            <a:xfrm>
              <a:off x="11655720" y="809280"/>
              <a:ext cx="535680" cy="1124640"/>
            </a:xfrm>
            <a:custGeom>
              <a:avLst/>
              <a:gdLst/>
              <a:ahLst/>
              <a:cxnLst/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Freeform 92"/>
            <p:cNvSpPr/>
            <p:nvPr/>
          </p:nvSpPr>
          <p:spPr>
            <a:xfrm>
              <a:off x="10291680" y="0"/>
              <a:ext cx="1130400" cy="564840"/>
            </a:xfrm>
            <a:custGeom>
              <a:avLst/>
              <a:gdLst/>
              <a:ahLst/>
              <a:cxnLst/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" name="Freeform 93"/>
            <p:cNvSpPr/>
            <p:nvPr/>
          </p:nvSpPr>
          <p:spPr>
            <a:xfrm>
              <a:off x="11656440" y="0"/>
              <a:ext cx="534960" cy="561960"/>
            </a:xfrm>
            <a:custGeom>
              <a:avLst/>
              <a:gdLst/>
              <a:ahLst/>
              <a:cxnLst/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Freeform 94"/>
            <p:cNvSpPr/>
            <p:nvPr/>
          </p:nvSpPr>
          <p:spPr>
            <a:xfrm>
              <a:off x="11656440" y="2181240"/>
              <a:ext cx="534960" cy="1124280"/>
            </a:xfrm>
            <a:custGeom>
              <a:avLst/>
              <a:gdLst/>
              <a:ahLst/>
              <a:cxnLst/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8" name="Freeform 95"/>
            <p:cNvSpPr/>
            <p:nvPr/>
          </p:nvSpPr>
          <p:spPr>
            <a:xfrm>
              <a:off x="10291680" y="806400"/>
              <a:ext cx="1130400" cy="1130400"/>
            </a:xfrm>
            <a:custGeom>
              <a:avLst/>
              <a:gdLst/>
              <a:ahLst/>
              <a:cxnLst/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Freeform 96"/>
            <p:cNvSpPr/>
            <p:nvPr/>
          </p:nvSpPr>
          <p:spPr>
            <a:xfrm>
              <a:off x="11656440" y="3552840"/>
              <a:ext cx="534960" cy="1124280"/>
            </a:xfrm>
            <a:custGeom>
              <a:avLst/>
              <a:gdLst/>
              <a:ahLst/>
              <a:cxnLst/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0" name="Freeform 97"/>
            <p:cNvSpPr/>
            <p:nvPr/>
          </p:nvSpPr>
          <p:spPr>
            <a:xfrm>
              <a:off x="11656800" y="6296040"/>
              <a:ext cx="534960" cy="561600"/>
            </a:xfrm>
            <a:custGeom>
              <a:avLst/>
              <a:gdLst/>
              <a:ahLst/>
              <a:cxnLst/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3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2" name="Group 33"/>
          <p:cNvGrpSpPr/>
          <p:nvPr/>
        </p:nvGrpSpPr>
        <p:grpSpPr>
          <a:xfrm>
            <a:off x="10290240" y="0"/>
            <a:ext cx="1901520" cy="4677120"/>
            <a:chOff x="10290240" y="0"/>
            <a:chExt cx="1901520" cy="4677120"/>
          </a:xfrm>
        </p:grpSpPr>
        <p:sp>
          <p:nvSpPr>
            <p:cNvPr id="253" name="Freeform 34"/>
            <p:cNvSpPr/>
            <p:nvPr/>
          </p:nvSpPr>
          <p:spPr>
            <a:xfrm>
              <a:off x="1029024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Freeform 36"/>
            <p:cNvSpPr/>
            <p:nvPr/>
          </p:nvSpPr>
          <p:spPr>
            <a:xfrm>
              <a:off x="1165320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5" name="Freeform 38"/>
            <p:cNvSpPr/>
            <p:nvPr/>
          </p:nvSpPr>
          <p:spPr>
            <a:xfrm>
              <a:off x="1165320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6" name="Freeform 50"/>
            <p:cNvSpPr/>
            <p:nvPr/>
          </p:nvSpPr>
          <p:spPr>
            <a:xfrm>
              <a:off x="1165320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6928200" y="189360"/>
            <a:ext cx="413316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</a:rPr>
              <a:t>Kajko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Opis:</a:t>
            </a:r>
            <a:r>
              <a:rPr lang="pl-PL" sz="2200" b="0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 Sprytny i zaradny woj Mirmiła. Mimo niewielkiego wzrostu, odznacza się wielką odwagą i lojalnością. Często używa swojego intelektu i pomysłowości, aby ratować siebie i Kokosza z opresji.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Kokosz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 algn="r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Opis:</a:t>
            </a:r>
            <a:r>
              <a:rPr lang="pl-PL" sz="2200" b="0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 Potężny i silny woj, najlepszy przyjaciel Kajka. Choć nieco naiwny, jest niezwykle oddany i odważny. Jego siła jest atutem, ale to często Kajko musi wyciągać ich z problemów dzięki swojej pomysłowości.</a:t>
            </a: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algn="r">
              <a:lnSpc>
                <a:spcPct val="90000"/>
              </a:lnSpc>
              <a:spcBef>
                <a:spcPts val="901"/>
              </a:spcBef>
            </a:pPr>
            <a:endParaRPr lang="pl-PL" sz="22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pic>
        <p:nvPicPr>
          <p:cNvPr id="258" name="Obraz 3" descr="Kajko i Kokosz uczą archeologii | Silesia Dzieci"/>
          <p:cNvPicPr/>
          <p:nvPr/>
        </p:nvPicPr>
        <p:blipFill>
          <a:blip r:embed="rId2"/>
          <a:srcRect t="9658"/>
          <a:stretch/>
        </p:blipFill>
        <p:spPr>
          <a:xfrm>
            <a:off x="0" y="0"/>
            <a:ext cx="6926760" cy="6857640"/>
          </a:xfrm>
          <a:prstGeom prst="rect">
            <a:avLst/>
          </a:prstGeom>
          <a:ln w="0">
            <a:noFill/>
          </a:ln>
        </p:spPr>
      </p:pic>
      <p:sp>
        <p:nvSpPr>
          <p:cNvPr id="259" name="Straight Connector 39"/>
          <p:cNvSpPr/>
          <p:nvPr/>
        </p:nvSpPr>
        <p:spPr>
          <a:xfrm>
            <a:off x="7493040" y="6086880"/>
            <a:ext cx="413352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2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PlaceHolder 1"/>
          <p:cNvSpPr>
            <a:spLocks noGrp="1"/>
          </p:cNvSpPr>
          <p:nvPr>
            <p:ph/>
          </p:nvPr>
        </p:nvSpPr>
        <p:spPr>
          <a:xfrm>
            <a:off x="565200" y="327240"/>
            <a:ext cx="5068800" cy="36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000000"/>
                </a:solidFill>
                <a:latin typeface="Neue Haas Grotesk Text Pro"/>
              </a:rPr>
              <a:t>Mirmił</a:t>
            </a:r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Opis:</a:t>
            </a:r>
            <a:r>
              <a:rPr lang="pl-PL" sz="2400" b="0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 Grododzierżca, zarządca grodu, w którym mieszkają Kajko i Kokosz. Marzy o nauczeniu się latania na miotle, co prowadzi do wielu komicznych sytuacji. Jego marzycielskie podejście często sprawia, że wpada w różne perypetie.</a:t>
            </a:r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Lubawa</a:t>
            </a:r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  <a:p>
            <a:pPr marL="228600" indent="-2286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1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Opis:</a:t>
            </a:r>
            <a:r>
              <a:rPr lang="pl-PL" sz="2400" b="0" strike="noStrike" spc="-1">
                <a:solidFill>
                  <a:srgbClr val="000000"/>
                </a:solidFill>
                <a:latin typeface="Neue Haas Grotesk Text Pro"/>
                <a:ea typeface="Neue Haas Grotesk Text Pro"/>
              </a:rPr>
              <a:t> Żona Mirmiła, która dba o porządek w grodzie. Jest stanowcza i praktyczna, często musi uspokajać swojego męża i innych mieszkańców grodu.</a:t>
            </a:r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  <a:p>
            <a:pPr>
              <a:lnSpc>
                <a:spcPct val="90000"/>
              </a:lnSpc>
              <a:spcBef>
                <a:spcPts val="901"/>
              </a:spcBef>
            </a:pPr>
            <a:endParaRPr lang="pl-PL" sz="2400" b="0" strike="noStrike" spc="-1">
              <a:solidFill>
                <a:srgbClr val="000000"/>
              </a:solidFill>
              <a:latin typeface="Neue Haas Grotesk Text Pro"/>
            </a:endParaRPr>
          </a:p>
        </p:txBody>
      </p:sp>
      <p:pic>
        <p:nvPicPr>
          <p:cNvPr id="262" name="Obraz 3" descr="Kajko i Kokosz osiądą w Bieszczadach. Jedyny taki park rozrywki w ..."/>
          <p:cNvPicPr/>
          <p:nvPr/>
        </p:nvPicPr>
        <p:blipFill>
          <a:blip r:embed="rId2"/>
          <a:srcRect l="36803" t="11121" r="37819" b="7087"/>
          <a:stretch/>
        </p:blipFill>
        <p:spPr>
          <a:xfrm>
            <a:off x="7705440" y="770040"/>
            <a:ext cx="3242160" cy="5485680"/>
          </a:xfrm>
          <a:prstGeom prst="rect">
            <a:avLst/>
          </a:prstGeom>
          <a:ln w="0">
            <a:noFill/>
          </a:ln>
        </p:spPr>
      </p:pic>
      <p:grpSp>
        <p:nvGrpSpPr>
          <p:cNvPr id="263" name="Group 23"/>
          <p:cNvGrpSpPr/>
          <p:nvPr/>
        </p:nvGrpSpPr>
        <p:grpSpPr>
          <a:xfrm>
            <a:off x="10290240" y="0"/>
            <a:ext cx="1901520" cy="4677120"/>
            <a:chOff x="10290240" y="0"/>
            <a:chExt cx="1901520" cy="4677120"/>
          </a:xfrm>
        </p:grpSpPr>
        <p:sp>
          <p:nvSpPr>
            <p:cNvPr id="264" name="Freeform 85"/>
            <p:cNvSpPr/>
            <p:nvPr/>
          </p:nvSpPr>
          <p:spPr>
            <a:xfrm>
              <a:off x="10290240" y="0"/>
              <a:ext cx="1130400" cy="565200"/>
            </a:xfrm>
            <a:custGeom>
              <a:avLst/>
              <a:gdLst/>
              <a:ahLst/>
              <a:cxn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" name="Freeform 87"/>
            <p:cNvSpPr/>
            <p:nvPr/>
          </p:nvSpPr>
          <p:spPr>
            <a:xfrm>
              <a:off x="11653200" y="35521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Freeform 89"/>
            <p:cNvSpPr/>
            <p:nvPr/>
          </p:nvSpPr>
          <p:spPr>
            <a:xfrm>
              <a:off x="11653200" y="808920"/>
              <a:ext cx="538560" cy="1125000"/>
            </a:xfrm>
            <a:custGeom>
              <a:avLst/>
              <a:gdLst/>
              <a:ahLst/>
              <a:cxn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7" name="Freeform 97"/>
            <p:cNvSpPr/>
            <p:nvPr/>
          </p:nvSpPr>
          <p:spPr>
            <a:xfrm>
              <a:off x="11653200" y="0"/>
              <a:ext cx="538560" cy="562680"/>
            </a:xfrm>
            <a:custGeom>
              <a:avLst/>
              <a:gdLst/>
              <a:ahLst/>
              <a:cxn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8" name="Straight Connector 29"/>
          <p:cNvSpPr/>
          <p:nvPr/>
        </p:nvSpPr>
        <p:spPr>
          <a:xfrm>
            <a:off x="564840" y="6086880"/>
            <a:ext cx="4133520" cy="360"/>
          </a:xfrm>
          <a:prstGeom prst="line">
            <a:avLst/>
          </a:prstGeom>
          <a:ln w="12700">
            <a:solidFill>
              <a:srgbClr val="FFFFFF">
                <a:lumMod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495</Words>
  <Application>LibreOffice/7.2.1.2$Windows_X86_64 LibreOffice_project/87b77fad49947c1441b67c559c339af8f3517e22</Application>
  <PresentationFormat>Niestandardowy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Janusz Christa – autor Komiksów</vt:lpstr>
      <vt:lpstr>Informacje:</vt:lpstr>
      <vt:lpstr>Definicja komiksu:</vt:lpstr>
      <vt:lpstr>"Kajko i Kokosz. Szkoła latania"</vt:lpstr>
      <vt:lpstr>Slajd 5</vt:lpstr>
      <vt:lpstr>Krótkie streszczenie</vt:lpstr>
      <vt:lpstr>Główni bohaterowie:</vt:lpstr>
      <vt:lpstr>Slajd 8</vt:lpstr>
      <vt:lpstr>Slajd 9</vt:lpstr>
      <vt:lpstr>Slajd 10</vt:lpstr>
      <vt:lpstr>Prezentację zrobili: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Janusz Christa – autor Komiksów</dc:title>
  <dc:subject/>
  <dc:creator/>
  <dc:description/>
  <cp:lastModifiedBy>Maria</cp:lastModifiedBy>
  <cp:revision>161</cp:revision>
  <dcterms:created xsi:type="dcterms:W3CDTF">2024-11-07T13:05:42Z</dcterms:created>
  <dcterms:modified xsi:type="dcterms:W3CDTF">2024-11-08T07:10:00Z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11</vt:i4>
  </property>
</Properties>
</file>